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xls" ContentType="application/vnd.ms-exce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1" d="100"/>
          <a:sy n="61" d="100"/>
        </p:scale>
        <p:origin x="-1410"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DE299FA-69A2-4477-8FC1-E64E100F2C76}" type="datetimeFigureOut">
              <a:rPr lang="en-US" smtClean="0"/>
              <a:t>12/27/2010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3C49666-FDE0-4DBD-BDE6-AC63D17C2749}"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7"/>
          <p:cNvSpPr>
            <a:spLocks noGrp="1" noChangeArrowheads="1"/>
          </p:cNvSpPr>
          <p:nvPr>
            <p:ph type="sldNum" sz="quarter" idx="5"/>
          </p:nvPr>
        </p:nvSpPr>
        <p:spPr/>
        <p:txBody>
          <a:bodyPr/>
          <a:lstStyle/>
          <a:p>
            <a:fld id="{7D532E92-129F-4C16-9E7E-9C9942C6063A}" type="slidenum">
              <a:rPr lang="en-US"/>
              <a:pPr/>
              <a:t>1</a:t>
            </a:fld>
            <a:endParaRPr lang="en-US"/>
          </a:p>
        </p:txBody>
      </p:sp>
      <p:sp>
        <p:nvSpPr>
          <p:cNvPr id="145411" name="Rectangle 2"/>
          <p:cNvSpPr>
            <a:spLocks noRot="1" noChangeArrowheads="1" noTextEdit="1"/>
          </p:cNvSpPr>
          <p:nvPr>
            <p:ph type="sldImg"/>
          </p:nvPr>
        </p:nvSpPr>
        <p:spPr>
          <a:ln/>
        </p:spPr>
      </p:sp>
      <p:sp>
        <p:nvSpPr>
          <p:cNvPr id="145412" name="Rectangle 3"/>
          <p:cNvSpPr>
            <a:spLocks noGrp="1" noChangeArrowheads="1"/>
          </p:cNvSpPr>
          <p:nvPr>
            <p:ph type="body" idx="1"/>
          </p:nvPr>
        </p:nvSpPr>
        <p:spPr/>
        <p:txBody>
          <a:bodyPr/>
          <a:lstStyle/>
          <a:p>
            <a:pPr eaLnBrk="1" hangingPunct="1"/>
            <a:r>
              <a:rPr lang="en-US" sz="1000" b="1" smtClean="0">
                <a:latin typeface="Arial" charset="0"/>
              </a:rPr>
              <a:t>Why is the MTI change being made? </a:t>
            </a:r>
          </a:p>
          <a:p>
            <a:pPr eaLnBrk="1" hangingPunct="1"/>
            <a:r>
              <a:rPr lang="en-US" sz="1000" smtClean="0">
                <a:latin typeface="Arial" charset="0"/>
              </a:rPr>
              <a:t>The Board of Directors Compensation Committee believes a shorter MTI performance period (changing from four years to three years) better reflects more recent business results and better matches the timing of SVA accumulation and an MTI payout. Therefore, the committee intends to approve a three year MTI performance period beginning in FY 2011 for potential payout in 2013.  </a:t>
            </a:r>
          </a:p>
          <a:p>
            <a:pPr eaLnBrk="1" hangingPunct="1"/>
            <a:endParaRPr lang="en-US" sz="1000" smtClean="0">
              <a:latin typeface="Arial" charset="0"/>
            </a:endParaRPr>
          </a:p>
          <a:p>
            <a:pPr eaLnBrk="1" hangingPunct="1"/>
            <a:r>
              <a:rPr lang="en-US" sz="1000" smtClean="0">
                <a:latin typeface="Arial" charset="0"/>
              </a:rPr>
              <a:t>A four-year MTI performance period starting in fiscal 2010 (which would have covered fiscal years 2010 through 2013) was not approved, allowing for a transition from a four-year to a three-year performance period with a payment, if earned, in each year.</a:t>
            </a:r>
          </a:p>
          <a:p>
            <a:pPr eaLnBrk="1" hangingPunct="1"/>
            <a:endParaRPr lang="en-US" sz="1000" smtClean="0">
              <a:latin typeface="Arial" charset="0"/>
            </a:endParaRPr>
          </a:p>
          <a:p>
            <a:pPr eaLnBrk="1" hangingPunct="1"/>
            <a:r>
              <a:rPr lang="en-US" sz="1000" smtClean="0">
                <a:latin typeface="Arial" charset="0"/>
              </a:rPr>
              <a:t>SVA goals are reviewed annually by the Board of Directors Compensation Committee and revised, as needed, to align with business strategy.  The committee will review adjustments to the SVA goals to align with a three-year performance period.  More information will be shared later in 2010.  </a:t>
            </a:r>
          </a:p>
          <a:p>
            <a:endParaRPr lang="en-US" sz="1000" smtClean="0">
              <a:latin typeface="Arial" charset="0"/>
            </a:endParaRPr>
          </a:p>
          <a:p>
            <a:r>
              <a:rPr lang="en-US" sz="1000" smtClean="0">
                <a:latin typeface="Arial" charset="0"/>
              </a:rPr>
              <a:t>Again, our senior management team is taking an in-depth look at the company’s overall strategy, including positioning the company for continued global growth. Our Total Rewards may change for 2011 to realign with our business objectives.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12/27/2010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12/27/2010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12/27/2010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12/27/2010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12/27/2010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12/27/2010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12/27/2010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12/27/2010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12/27/2010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12/27/2010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12/27/2010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12/27/2010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oleObject" Target="../embeddings/Microsoft_Office_Excel_97-2003_Worksheet1.xls"/></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1"/>
          <p:cNvSpPr>
            <a:spLocks noGrp="1"/>
          </p:cNvSpPr>
          <p:nvPr>
            <p:ph type="ftr" sz="quarter" idx="10"/>
          </p:nvPr>
        </p:nvSpPr>
        <p:spPr/>
        <p:txBody>
          <a:bodyPr/>
          <a:lstStyle/>
          <a:p>
            <a:r>
              <a:rPr lang="en-US"/>
              <a:t>2010 STI &amp; MTI Changes  |  December 2009</a:t>
            </a:r>
          </a:p>
        </p:txBody>
      </p:sp>
      <p:sp>
        <p:nvSpPr>
          <p:cNvPr id="8" name="Slide Number Placeholder 2"/>
          <p:cNvSpPr>
            <a:spLocks noGrp="1"/>
          </p:cNvSpPr>
          <p:nvPr>
            <p:ph type="sldNum" sz="quarter" idx="11"/>
          </p:nvPr>
        </p:nvSpPr>
        <p:spPr/>
        <p:txBody>
          <a:bodyPr/>
          <a:lstStyle/>
          <a:p>
            <a:fld id="{1FB63A9E-A627-429A-9CEC-6AFF3B3CD938}" type="slidenum">
              <a:rPr lang="en-US"/>
              <a:pPr/>
              <a:t>1</a:t>
            </a:fld>
            <a:endParaRPr lang="en-US"/>
          </a:p>
        </p:txBody>
      </p:sp>
      <p:sp>
        <p:nvSpPr>
          <p:cNvPr id="144387" name="Footer Placeholder 4"/>
          <p:cNvSpPr txBox="1">
            <a:spLocks noGrp="1"/>
          </p:cNvSpPr>
          <p:nvPr/>
        </p:nvSpPr>
        <p:spPr bwMode="auto">
          <a:xfrm>
            <a:off x="658813" y="6453188"/>
            <a:ext cx="5437187" cy="231775"/>
          </a:xfrm>
          <a:prstGeom prst="rect">
            <a:avLst/>
          </a:prstGeom>
          <a:noFill/>
          <a:ln w="9525">
            <a:noFill/>
            <a:miter lim="800000"/>
            <a:headEnd/>
            <a:tailEnd/>
          </a:ln>
        </p:spPr>
        <p:txBody>
          <a:bodyPr lIns="0" rIns="0"/>
          <a:lstStyle/>
          <a:p>
            <a:pPr>
              <a:spcBef>
                <a:spcPct val="0"/>
              </a:spcBef>
              <a:spcAft>
                <a:spcPct val="0"/>
              </a:spcAft>
              <a:buSzTx/>
            </a:pPr>
            <a:r>
              <a:rPr lang="en-US" sz="800">
                <a:solidFill>
                  <a:srgbClr val="666666"/>
                </a:solidFill>
              </a:rPr>
              <a:t>2010 STI &amp; MTI Changes  |  December 2009</a:t>
            </a:r>
          </a:p>
        </p:txBody>
      </p:sp>
      <p:sp>
        <p:nvSpPr>
          <p:cNvPr id="144388" name="Slide Number Placeholder 5"/>
          <p:cNvSpPr txBox="1">
            <a:spLocks noGrp="1"/>
          </p:cNvSpPr>
          <p:nvPr/>
        </p:nvSpPr>
        <p:spPr bwMode="auto">
          <a:xfrm>
            <a:off x="347663" y="6453188"/>
            <a:ext cx="192087" cy="231775"/>
          </a:xfrm>
          <a:prstGeom prst="rect">
            <a:avLst/>
          </a:prstGeom>
          <a:noFill/>
          <a:ln w="9525">
            <a:noFill/>
            <a:miter lim="800000"/>
            <a:headEnd/>
            <a:tailEnd/>
          </a:ln>
        </p:spPr>
        <p:txBody>
          <a:bodyPr lIns="0" rIns="0"/>
          <a:lstStyle/>
          <a:p>
            <a:pPr>
              <a:spcBef>
                <a:spcPct val="0"/>
              </a:spcBef>
              <a:spcAft>
                <a:spcPct val="0"/>
              </a:spcAft>
              <a:buSzTx/>
            </a:pPr>
            <a:fld id="{BC4A48BD-7159-403D-B05E-AA6065452710}" type="slidenum">
              <a:rPr lang="en-US" sz="800">
                <a:solidFill>
                  <a:srgbClr val="666666"/>
                </a:solidFill>
              </a:rPr>
              <a:pPr>
                <a:spcBef>
                  <a:spcPct val="0"/>
                </a:spcBef>
                <a:spcAft>
                  <a:spcPct val="0"/>
                </a:spcAft>
                <a:buSzTx/>
              </a:pPr>
              <a:t>1</a:t>
            </a:fld>
            <a:endParaRPr lang="en-US" sz="800">
              <a:solidFill>
                <a:srgbClr val="666666"/>
              </a:solidFill>
            </a:endParaRPr>
          </a:p>
        </p:txBody>
      </p:sp>
      <p:sp>
        <p:nvSpPr>
          <p:cNvPr id="144389" name="Rectangle 2"/>
          <p:cNvSpPr>
            <a:spLocks noGrp="1" noChangeArrowheads="1"/>
          </p:cNvSpPr>
          <p:nvPr>
            <p:ph type="title" idx="4294967295"/>
          </p:nvPr>
        </p:nvSpPr>
        <p:spPr/>
        <p:txBody>
          <a:bodyPr/>
          <a:lstStyle/>
          <a:p>
            <a:pPr eaLnBrk="1" hangingPunct="1"/>
            <a:r>
              <a:rPr lang="en-US" smtClean="0"/>
              <a:t>MTI Changes</a:t>
            </a:r>
          </a:p>
        </p:txBody>
      </p:sp>
      <p:sp>
        <p:nvSpPr>
          <p:cNvPr id="144390" name="Rectangle 3"/>
          <p:cNvSpPr>
            <a:spLocks noGrp="1" noChangeArrowheads="1"/>
          </p:cNvSpPr>
          <p:nvPr>
            <p:ph type="body" sz="half" idx="4294967295"/>
          </p:nvPr>
        </p:nvSpPr>
        <p:spPr>
          <a:xfrm>
            <a:off x="381000" y="965200"/>
            <a:ext cx="8356600" cy="2282825"/>
          </a:xfrm>
          <a:noFill/>
        </p:spPr>
        <p:txBody>
          <a:bodyPr/>
          <a:lstStyle/>
          <a:p>
            <a:pPr marL="0" indent="0" eaLnBrk="1" hangingPunct="1">
              <a:lnSpc>
                <a:spcPct val="90000"/>
              </a:lnSpc>
            </a:pPr>
            <a:r>
              <a:rPr lang="en-US" sz="1400" b="1" smtClean="0"/>
              <a:t>What will change?</a:t>
            </a:r>
          </a:p>
          <a:p>
            <a:pPr marL="838200" lvl="1" indent="-381000" eaLnBrk="1" hangingPunct="1">
              <a:lnSpc>
                <a:spcPct val="90000"/>
              </a:lnSpc>
            </a:pPr>
            <a:r>
              <a:rPr lang="en-US" sz="1400" smtClean="0"/>
              <a:t>Performance periods for MTI are changing from SVA generated over four consecutive years to three consecutive years.</a:t>
            </a:r>
          </a:p>
          <a:p>
            <a:pPr marL="0" indent="0" eaLnBrk="1" hangingPunct="1">
              <a:lnSpc>
                <a:spcPct val="90000"/>
              </a:lnSpc>
            </a:pPr>
            <a:r>
              <a:rPr lang="en-US" sz="1400" b="1" smtClean="0"/>
              <a:t>What is seen for the future?</a:t>
            </a:r>
          </a:p>
          <a:p>
            <a:pPr marL="838200" lvl="1" indent="-381000" eaLnBrk="1" hangingPunct="1">
              <a:lnSpc>
                <a:spcPct val="90000"/>
              </a:lnSpc>
            </a:pPr>
            <a:r>
              <a:rPr lang="en-US" sz="1400" smtClean="0"/>
              <a:t>The Board Compensation Committee intends to approve a three year MTI performance period beginning in FY 2011 for potential payout in 2013.</a:t>
            </a:r>
          </a:p>
          <a:p>
            <a:pPr marL="0" indent="0" eaLnBrk="1" hangingPunct="1">
              <a:lnSpc>
                <a:spcPct val="90000"/>
              </a:lnSpc>
            </a:pPr>
            <a:r>
              <a:rPr lang="en-US" sz="1400" b="1" smtClean="0"/>
              <a:t>What is the impact to MTI payout schedule?</a:t>
            </a:r>
          </a:p>
          <a:p>
            <a:pPr marL="838200" lvl="1" indent="-381000" eaLnBrk="1" hangingPunct="1">
              <a:lnSpc>
                <a:spcPct val="90000"/>
              </a:lnSpc>
            </a:pPr>
            <a:r>
              <a:rPr lang="en-US" sz="1400" smtClean="0"/>
              <a:t>If an MTI payout is earned, there will be no affect on the payout schedule.</a:t>
            </a:r>
          </a:p>
          <a:p>
            <a:pPr marL="0" indent="0" eaLnBrk="1" hangingPunct="1">
              <a:lnSpc>
                <a:spcPct val="90000"/>
              </a:lnSpc>
            </a:pPr>
            <a:endParaRPr lang="en-US" sz="1400" smtClean="0"/>
          </a:p>
          <a:p>
            <a:pPr marL="0" indent="0" eaLnBrk="1" hangingPunct="1">
              <a:lnSpc>
                <a:spcPct val="90000"/>
              </a:lnSpc>
            </a:pPr>
            <a:endParaRPr lang="en-US" sz="1400" smtClean="0"/>
          </a:p>
        </p:txBody>
      </p:sp>
      <p:graphicFrame>
        <p:nvGraphicFramePr>
          <p:cNvPr id="144386" name="Object 2"/>
          <p:cNvGraphicFramePr>
            <a:graphicFrameLocks noChangeAspect="1"/>
          </p:cNvGraphicFramePr>
          <p:nvPr>
            <p:ph sz="half" idx="4294967295"/>
          </p:nvPr>
        </p:nvGraphicFramePr>
        <p:xfrm>
          <a:off x="638175" y="3417888"/>
          <a:ext cx="7902575" cy="2919412"/>
        </p:xfrm>
        <a:graphic>
          <a:graphicData uri="http://schemas.openxmlformats.org/presentationml/2006/ole">
            <p:oleObj spid="_x0000_s1026" name="Worksheet" r:id="rId4" imgW="6600749" imgH="2438400" progId="Excel.Sheet.8">
              <p:embed/>
            </p:oleObj>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307</Words>
  <Application>Microsoft Office PowerPoint</Application>
  <PresentationFormat>On-screen Show (4:3)</PresentationFormat>
  <Paragraphs>20</Paragraphs>
  <Slides>1</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3" baseType="lpstr">
      <vt:lpstr>Office Theme</vt:lpstr>
      <vt:lpstr>Microsoft Office Excel Worksheet</vt:lpstr>
      <vt:lpstr>MTI Changes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MTI Changes</dc:title>
  <dc:creator/>
  <cp:lastModifiedBy>leo</cp:lastModifiedBy>
  <cp:revision>1</cp:revision>
  <dcterms:created xsi:type="dcterms:W3CDTF">2006-08-16T00:00:00Z</dcterms:created>
  <dcterms:modified xsi:type="dcterms:W3CDTF">2010-12-27T05:24:11Z</dcterms:modified>
</cp:coreProperties>
</file>